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1065" r:id="rId2"/>
    <p:sldId id="1017" r:id="rId3"/>
    <p:sldId id="1046" r:id="rId4"/>
    <p:sldId id="1050" r:id="rId5"/>
    <p:sldId id="948" r:id="rId6"/>
    <p:sldId id="1032" r:id="rId7"/>
    <p:sldId id="1007" r:id="rId8"/>
    <p:sldId id="1054" r:id="rId9"/>
    <p:sldId id="1044" r:id="rId10"/>
    <p:sldId id="1053" r:id="rId11"/>
    <p:sldId id="951" r:id="rId12"/>
    <p:sldId id="952" r:id="rId13"/>
    <p:sldId id="953" r:id="rId14"/>
    <p:sldId id="954" r:id="rId15"/>
    <p:sldId id="1051" r:id="rId16"/>
    <p:sldId id="1030" r:id="rId17"/>
    <p:sldId id="1052" r:id="rId18"/>
    <p:sldId id="1049" r:id="rId19"/>
    <p:sldId id="1047" r:id="rId20"/>
    <p:sldId id="1048" r:id="rId21"/>
    <p:sldId id="1021" r:id="rId22"/>
    <p:sldId id="1022" r:id="rId23"/>
    <p:sldId id="1023" r:id="rId24"/>
    <p:sldId id="1029" r:id="rId25"/>
    <p:sldId id="1026" r:id="rId26"/>
    <p:sldId id="1035" r:id="rId27"/>
    <p:sldId id="1034" r:id="rId28"/>
    <p:sldId id="1033" r:id="rId29"/>
    <p:sldId id="1045" r:id="rId30"/>
    <p:sldId id="1025" r:id="rId31"/>
    <p:sldId id="1036" r:id="rId32"/>
    <p:sldId id="1038" r:id="rId33"/>
    <p:sldId id="1039" r:id="rId34"/>
    <p:sldId id="1055" r:id="rId35"/>
    <p:sldId id="1042" r:id="rId36"/>
    <p:sldId id="1056" r:id="rId37"/>
    <p:sldId id="956" r:id="rId38"/>
    <p:sldId id="957" r:id="rId39"/>
    <p:sldId id="958" r:id="rId40"/>
    <p:sldId id="959" r:id="rId41"/>
    <p:sldId id="960" r:id="rId42"/>
    <p:sldId id="961" r:id="rId43"/>
    <p:sldId id="962" r:id="rId44"/>
    <p:sldId id="963" r:id="rId45"/>
    <p:sldId id="1057" r:id="rId46"/>
    <p:sldId id="965" r:id="rId47"/>
    <p:sldId id="966" r:id="rId48"/>
    <p:sldId id="1058" r:id="rId49"/>
    <p:sldId id="1059" r:id="rId50"/>
    <p:sldId id="1067" r:id="rId51"/>
    <p:sldId id="1060" r:id="rId52"/>
    <p:sldId id="1064" r:id="rId53"/>
    <p:sldId id="1061" r:id="rId54"/>
    <p:sldId id="1062" r:id="rId55"/>
    <p:sldId id="973" r:id="rId56"/>
    <p:sldId id="974" r:id="rId57"/>
    <p:sldId id="1063" r:id="rId58"/>
    <p:sldId id="835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1" autoAdjust="0"/>
    <p:restoredTop sz="75202" autoAdjust="0"/>
  </p:normalViewPr>
  <p:slideViewPr>
    <p:cSldViewPr>
      <p:cViewPr varScale="1">
        <p:scale>
          <a:sx n="97" d="100"/>
          <a:sy n="97" d="100"/>
        </p:scale>
        <p:origin x="208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2782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48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49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785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53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3674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269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4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348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8</a:t>
            </a:fld>
            <a:endParaRPr lang="en-GB" smtClean="0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045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12</a:t>
            </a:fld>
            <a:endParaRPr lang="en-GB" smtClean="0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13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15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25013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17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5905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19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205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45</a:t>
            </a:fld>
            <a:endParaRPr lang="en-GB" smtClean="0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686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4: </a:t>
            </a:r>
            <a:r>
              <a:rPr lang="en-US" sz="2600" b="0" smtClean="0">
                <a:solidFill>
                  <a:schemeClr val="bg2"/>
                </a:solidFill>
                <a:latin typeface="Gill Sans"/>
                <a:cs typeface="Gill Sans"/>
              </a:rPr>
              <a:t>Analyzing Graphs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(1/2)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February 1,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computations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results: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585288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Representing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8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057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70548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Represent a graph as 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square matrix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752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|V|</a:t>
            </a:r>
          </a:p>
          <a:p>
            <a:pPr lvl="0" algn="ctr">
              <a:defRPr/>
            </a:pP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1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iff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an edge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vertex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endParaRPr lang="en-US" sz="2000" b="0" i="1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745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66" grpId="0" animBg="1"/>
      <p:bldP spid="77867" grpId="0" animBg="1"/>
      <p:bldP spid="77868" grpId="0" animBg="1"/>
      <p:bldP spid="77869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Amenable to mathematical manipulation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Intuitive iteration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over rows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columns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wasted space (for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sparse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matrices)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Easy to write, hard to compute</a:t>
            </a:r>
          </a:p>
        </p:txBody>
      </p:sp>
    </p:spTree>
    <p:extLst>
      <p:ext uri="{BB962C8B-B14F-4D97-AF65-F5344CB8AC3E}">
        <p14:creationId xmlns:p14="http://schemas.microsoft.com/office/powerpoint/2010/main" val="2797152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21067221">
            <a:off x="5806803" y="5654652"/>
            <a:ext cx="2882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where have we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Take adjacency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matrix…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and throw away all the zeros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1994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Much more compact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representation (compress!)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Difficult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inlinks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271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2667000"/>
            <a:ext cx="918415" cy="353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(1, 2)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(2, 3)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3, 1)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,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(4, 3)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6584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Explicitly enumerate all edges</a:t>
            </a:r>
          </a:p>
        </p:txBody>
      </p:sp>
    </p:spTree>
    <p:extLst>
      <p:ext uri="{BB962C8B-B14F-4D97-AF65-F5344CB8AC3E}">
        <p14:creationId xmlns:p14="http://schemas.microsoft.com/office/powerpoint/2010/main" val="4161903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Easily support edge insertions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Wastes spaces</a:t>
            </a:r>
          </a:p>
        </p:txBody>
      </p:sp>
    </p:spTree>
    <p:extLst>
      <p:ext uri="{BB962C8B-B14F-4D97-AF65-F5344CB8AC3E}">
        <p14:creationId xmlns:p14="http://schemas.microsoft.com/office/powerpoint/2010/main" val="1937237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90600" y="2590800"/>
            <a:ext cx="27432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377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80510" y="1664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380510" y="21219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80510" y="2807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7060" y="24267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3711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2855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19460" y="4648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ight Arrow 41"/>
          <p:cNvSpPr/>
          <p:nvPr/>
        </p:nvSpPr>
        <p:spPr bwMode="auto">
          <a:xfrm rot="19800000">
            <a:off x="4302179" y="3105221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Right Arrow 43"/>
          <p:cNvSpPr/>
          <p:nvPr/>
        </p:nvSpPr>
        <p:spPr bwMode="auto">
          <a:xfrm rot="1800000" flipV="1">
            <a:off x="4302180" y="3905179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200" y="23870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Vertex 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43682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Edge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 Partitioning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(A lot more detail later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4302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6" grpId="0" animBg="1"/>
      <p:bldP spid="27" grpId="0" animBg="1"/>
      <p:bldP spid="28" grpId="0"/>
      <p:bldP spid="29" grpId="0" animBg="1"/>
      <p:bldP spid="30" grpId="0" animBg="1"/>
      <p:bldP spid="38" grpId="0"/>
      <p:bldP spid="42" grpId="0" animBg="1"/>
      <p:bldP spid="44" grpId="0" animBg="1"/>
      <p:bldP spid="45" grpId="0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Storing Undirected Graphs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Standard Tricks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1. Store both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0" y="2819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sure your algorithm de-dups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35667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2.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one edge, e.g., 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x, 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st.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 x &lt; y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3947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sure your algorithm handles the asymmetry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81403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84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Basic Graph Manipulations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2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Invert the graph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053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and regroup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lists to edge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adjacency lists to emit tuples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Framework </a:t>
            </a: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does all the heavy lifting!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043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 to adjacency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8539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groupBy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4118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31 at 3.1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9" y="0"/>
            <a:ext cx="68333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3426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3.1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0690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0267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 descr="Screen Shot 2016-01-31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016500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67221">
            <a:off x="3170097" y="5293695"/>
            <a:ext cx="5437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are visualizations like this generated?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067221">
            <a:off x="5136916" y="559844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Limitations?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768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928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Analysis of a large </a:t>
            </a: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76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bowt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6" y="762000"/>
            <a:ext cx="7056754" cy="6136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Broder’s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Bowtie (2000) – revisited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886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4635500"/>
            <a:ext cx="22987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Fraction of k nodes having k connections: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0242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(i.e., distribution follows a power law)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7540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1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2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er-law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340" y="228600"/>
            <a:ext cx="4600660" cy="61078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40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Newman, M. E. J. (2005) “Power laws, Pareto distributions and </a:t>
            </a:r>
            <a:r>
              <a:rPr lang="en-US" sz="1000" b="0" dirty="0" err="1" smtClean="0">
                <a:solidFill>
                  <a:schemeClr val="bg1"/>
                </a:solidFill>
              </a:rPr>
              <a:t>Zipf's</a:t>
            </a:r>
            <a:r>
              <a:rPr lang="en-US" sz="1000" b="0" dirty="0" smtClean="0">
                <a:solidFill>
                  <a:schemeClr val="bg1"/>
                </a:solidFill>
              </a:rPr>
              <a:t> law.” Contemporary Physics 46:323–351.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517061">
            <a:off x="2197803" y="3048000"/>
            <a:ext cx="50069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Power Laws are everywhere!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307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a graph?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46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 = (V,E), where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275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 represents the set of vertices (nodes)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 represents the set of edges (links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Edges may be directed or undirected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Both vertices and edges may contain additional information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133600" y="4776927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82"/>
          <p:cNvCxnSpPr>
            <a:cxnSpLocks noChangeShapeType="1"/>
            <a:stCxn id="7" idx="0"/>
          </p:cNvCxnSpPr>
          <p:nvPr/>
        </p:nvCxnSpPr>
        <p:spPr bwMode="auto">
          <a:xfrm flipV="1">
            <a:off x="2286000" y="3940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82"/>
          <p:cNvCxnSpPr>
            <a:cxnSpLocks noChangeShapeType="1"/>
            <a:stCxn id="7" idx="7"/>
          </p:cNvCxnSpPr>
          <p:nvPr/>
        </p:nvCxnSpPr>
        <p:spPr bwMode="auto">
          <a:xfrm flipV="1">
            <a:off x="2393763" y="4092715"/>
            <a:ext cx="501837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2"/>
          <p:cNvCxnSpPr>
            <a:cxnSpLocks noChangeShapeType="1"/>
            <a:stCxn id="7" idx="1"/>
          </p:cNvCxnSpPr>
          <p:nvPr/>
        </p:nvCxnSpPr>
        <p:spPr bwMode="auto">
          <a:xfrm flipH="1" flipV="1">
            <a:off x="1631764" y="4092715"/>
            <a:ext cx="546473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01527" y="4681617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vertex (node)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82"/>
          <p:cNvCxnSpPr>
            <a:cxnSpLocks noChangeShapeType="1"/>
          </p:cNvCxnSpPr>
          <p:nvPr/>
        </p:nvCxnSpPr>
        <p:spPr bwMode="auto">
          <a:xfrm flipV="1">
            <a:off x="2286000" y="5083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82"/>
          <p:cNvCxnSpPr>
            <a:cxnSpLocks noChangeShapeType="1"/>
            <a:endCxn id="7" idx="5"/>
          </p:cNvCxnSpPr>
          <p:nvPr/>
        </p:nvCxnSpPr>
        <p:spPr bwMode="auto">
          <a:xfrm flipH="1" flipV="1">
            <a:off x="2393763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82"/>
          <p:cNvCxnSpPr>
            <a:cxnSpLocks noChangeShapeType="1"/>
            <a:endCxn id="7" idx="3"/>
          </p:cNvCxnSpPr>
          <p:nvPr/>
        </p:nvCxnSpPr>
        <p:spPr bwMode="auto">
          <a:xfrm flipV="1">
            <a:off x="1631764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0774" y="430220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800" y="515951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43200" y="3415536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outgoing (outbound) edges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43200" y="5769114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incoming (inbound) edges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53951" y="4230826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out-degree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77751" y="51816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in-degree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172200" y="4790391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0" name="Straight Arrow Connector 82"/>
          <p:cNvCxnSpPr>
            <a:cxnSpLocks noChangeShapeType="1"/>
            <a:stCxn id="34" idx="0"/>
          </p:cNvCxnSpPr>
          <p:nvPr/>
        </p:nvCxnSpPr>
        <p:spPr bwMode="auto">
          <a:xfrm flipV="1">
            <a:off x="6324600" y="3953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82"/>
          <p:cNvCxnSpPr>
            <a:cxnSpLocks noChangeShapeType="1"/>
            <a:stCxn id="34" idx="7"/>
          </p:cNvCxnSpPr>
          <p:nvPr/>
        </p:nvCxnSpPr>
        <p:spPr bwMode="auto">
          <a:xfrm flipV="1">
            <a:off x="6432363" y="4106179"/>
            <a:ext cx="501837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  <a:stCxn id="34" idx="1"/>
          </p:cNvCxnSpPr>
          <p:nvPr/>
        </p:nvCxnSpPr>
        <p:spPr bwMode="auto">
          <a:xfrm flipH="1" flipV="1">
            <a:off x="5670364" y="4106179"/>
            <a:ext cx="546473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2"/>
          <p:cNvCxnSpPr>
            <a:cxnSpLocks noChangeShapeType="1"/>
          </p:cNvCxnSpPr>
          <p:nvPr/>
        </p:nvCxnSpPr>
        <p:spPr bwMode="auto">
          <a:xfrm flipV="1">
            <a:off x="6324600" y="5096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2"/>
          <p:cNvCxnSpPr>
            <a:cxnSpLocks noChangeShapeType="1"/>
            <a:endCxn id="34" idx="5"/>
          </p:cNvCxnSpPr>
          <p:nvPr/>
        </p:nvCxnSpPr>
        <p:spPr bwMode="auto">
          <a:xfrm flipH="1" flipV="1">
            <a:off x="6432363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2"/>
          <p:cNvCxnSpPr>
            <a:cxnSpLocks noChangeShapeType="1"/>
            <a:endCxn id="34" idx="3"/>
          </p:cNvCxnSpPr>
          <p:nvPr/>
        </p:nvCxnSpPr>
        <p:spPr bwMode="auto">
          <a:xfrm flipV="1">
            <a:off x="5670364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00800" y="38100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smtClean="0">
                <a:solidFill>
                  <a:srgbClr val="000000"/>
                </a:solidFill>
                <a:latin typeface="Gill Sans"/>
                <a:cs typeface="Gill Sans"/>
              </a:rPr>
              <a:t>“incident”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19200" y="3394213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0951" y="615309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10160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4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9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itter-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1000"/>
            <a:ext cx="5014913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</a:t>
            </a:r>
            <a:r>
              <a:rPr lang="en-US" sz="1000" b="0" dirty="0">
                <a:solidFill>
                  <a:schemeClr val="bg1"/>
                </a:solidFill>
              </a:rPr>
              <a:t>Seth A. Myers, </a:t>
            </a:r>
            <a:r>
              <a:rPr lang="en-US" sz="1000" b="0" dirty="0" err="1">
                <a:solidFill>
                  <a:schemeClr val="bg1"/>
                </a:solidFill>
              </a:rPr>
              <a:t>Aneesh</a:t>
            </a:r>
            <a:r>
              <a:rPr lang="en-US" sz="1000" b="0" dirty="0">
                <a:solidFill>
                  <a:schemeClr val="bg1"/>
                </a:solidFill>
              </a:rPr>
              <a:t> Sharma, </a:t>
            </a:r>
            <a:r>
              <a:rPr lang="en-US" sz="1000" b="0" dirty="0" err="1">
                <a:solidFill>
                  <a:schemeClr val="bg1"/>
                </a:solidFill>
              </a:rPr>
              <a:t>Pankaj</a:t>
            </a:r>
            <a:r>
              <a:rPr lang="en-US" sz="1000" b="0" dirty="0">
                <a:solidFill>
                  <a:schemeClr val="bg1"/>
                </a:solidFill>
              </a:rPr>
              <a:t> Gupta, and Jimmy Lin. Information Network or Social Network? The Structure of the Twitter Follow Graph. WWW 2014.</a:t>
            </a:r>
          </a:p>
        </p:txBody>
      </p:sp>
      <p:sp>
        <p:nvSpPr>
          <p:cNvPr id="5" name="TextBox 4"/>
          <p:cNvSpPr txBox="1"/>
          <p:nvPr/>
        </p:nvSpPr>
        <p:spPr>
          <a:xfrm rot="20517061">
            <a:off x="5479889" y="5720105"/>
            <a:ext cx="3559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Facebook?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257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0517061">
            <a:off x="7606849" y="5950227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Other Examples: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48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Internet domain routers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Co-author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Citation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Movie-Actor network</a:t>
            </a:r>
          </a:p>
        </p:txBody>
      </p:sp>
    </p:spTree>
    <p:extLst>
      <p:ext uri="{BB962C8B-B14F-4D97-AF65-F5344CB8AC3E}">
        <p14:creationId xmlns:p14="http://schemas.microsoft.com/office/powerpoint/2010/main" val="3793634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452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(In this installment of “learn fancy terms for simple ideas”)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Preferential Attachment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338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Matthew Effect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5168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Also: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0" y="4760893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For unto every one that hath shall be given, and he shall have abundance: but from him that hath not shall be taken even that which he hath.</a:t>
            </a:r>
          </a:p>
          <a:p>
            <a:pPr algn="r">
              <a:defRPr/>
            </a:pP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— Matthew 25:29, King James Version.</a:t>
            </a:r>
          </a:p>
        </p:txBody>
      </p:sp>
    </p:spTree>
    <p:extLst>
      <p:ext uri="{BB962C8B-B14F-4D97-AF65-F5344CB8AC3E}">
        <p14:creationId xmlns:p14="http://schemas.microsoft.com/office/powerpoint/2010/main" val="3362737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30728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how do we compute these graphs?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031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ing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298" y="0"/>
            <a:ext cx="10351698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guvnah</a:t>
            </a:r>
            <a:r>
              <a:rPr lang="en-US" sz="1000" b="0" dirty="0">
                <a:solidFill>
                  <a:srgbClr val="FFFFFF"/>
                </a:solidFill>
              </a:rPr>
              <a:t>/7861418602/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172200" y="5105400"/>
            <a:ext cx="2514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sz="3600" b="0" dirty="0" smtClean="0"/>
              <a:t>Count.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586015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ow do we extract 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 is big?!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20987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Integerize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vertices (</a:t>
            </a: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montone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minimal perfect hashing)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 URLs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Integer compression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 few tricks: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454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43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  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0517061">
            <a:off x="7214115" y="6084198"/>
            <a:ext cx="120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58 GB!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9512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computations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results: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1922911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source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a refresher: Dijkstra’s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Algorithm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8057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50625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170432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Examples of Graphs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Hyperlink structure of the web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structure of computers on the Internet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Interstate highway system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Social networks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We’re mostly interested in sparse graphs!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3989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977667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69814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422934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897741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source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processor machine: Dijkstra’s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parallel breadth-first search (BFS)</a:t>
            </a:r>
          </a:p>
        </p:txBody>
      </p:sp>
    </p:spTree>
    <p:extLst>
      <p:ext uri="{BB962C8B-B14F-4D97-AF65-F5344CB8AC3E}">
        <p14:creationId xmlns:p14="http://schemas.microsoft.com/office/powerpoint/2010/main" val="3284561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Finding the Shortest Path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Consider simple case of equal edge weights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to the problem can be defined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inductively: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47800" y="2290465"/>
            <a:ext cx="6629400" cy="22860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Define: </a:t>
            </a:r>
            <a:r>
              <a:rPr lang="en-GB" b="0" i="1" kern="0" dirty="0" smtClean="0"/>
              <a:t>b</a:t>
            </a:r>
            <a:r>
              <a:rPr lang="en-GB" b="0" kern="0" dirty="0" smtClean="0"/>
              <a:t> is reachable from </a:t>
            </a:r>
            <a:r>
              <a:rPr lang="en-GB" b="0" i="1" kern="0" dirty="0" smtClean="0"/>
              <a:t>a</a:t>
            </a:r>
            <a:r>
              <a:rPr lang="en-GB" b="0" kern="0" dirty="0" smtClean="0"/>
              <a:t> if </a:t>
            </a:r>
            <a:r>
              <a:rPr lang="en-GB" b="0" i="1" kern="0" dirty="0" smtClean="0"/>
              <a:t>b</a:t>
            </a:r>
            <a:r>
              <a:rPr lang="en-GB" b="0" kern="0" dirty="0" smtClean="0"/>
              <a:t> is on adjacency list of </a:t>
            </a:r>
            <a:r>
              <a:rPr lang="en-GB" b="0" i="1" kern="0" dirty="0" smtClean="0"/>
              <a:t>a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cap="small" dirty="0" smtClean="0"/>
              <a:t>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s</a:t>
            </a:r>
            <a:r>
              <a:rPr lang="en-GB" b="0" kern="0" dirty="0" smtClean="0"/>
              <a:t>) = 0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For all nodes </a:t>
            </a:r>
            <a:r>
              <a:rPr lang="en-GB" b="0" i="1" kern="0" dirty="0" smtClean="0"/>
              <a:t>p</a:t>
            </a:r>
            <a:r>
              <a:rPr lang="en-GB" b="0" kern="0" dirty="0" smtClean="0"/>
              <a:t> reachable from </a:t>
            </a:r>
            <a:r>
              <a:rPr lang="en-GB" b="0" i="1" kern="0" dirty="0" smtClean="0"/>
              <a:t>s</a:t>
            </a:r>
            <a:r>
              <a:rPr lang="en-GB" b="0" kern="0" dirty="0" smtClean="0"/>
              <a:t>, </a:t>
            </a:r>
            <a:br>
              <a:rPr lang="en-GB" b="0" kern="0" dirty="0" smtClean="0"/>
            </a:br>
            <a:r>
              <a:rPr lang="en-GB" b="0" kern="0" dirty="0" smtClean="0"/>
              <a:t>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p</a:t>
            </a:r>
            <a:r>
              <a:rPr lang="en-GB" b="0" kern="0" dirty="0" smtClean="0"/>
              <a:t>) = 1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For all nodes </a:t>
            </a:r>
            <a:r>
              <a:rPr lang="en-GB" b="0" i="1" kern="0" dirty="0" smtClean="0"/>
              <a:t>n</a:t>
            </a:r>
            <a:r>
              <a:rPr lang="en-GB" b="0" kern="0" dirty="0" smtClean="0"/>
              <a:t> reachable from some other set of nodes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,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 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n</a:t>
            </a:r>
            <a:r>
              <a:rPr lang="en-GB" b="0" kern="0" dirty="0" smtClean="0"/>
              <a:t>) = 1 + min(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),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 </a:t>
            </a:r>
            <a:r>
              <a:rPr lang="en-GB" b="0" kern="0" dirty="0" smtClean="0">
                <a:sym typeface="Symbol" pitchFamily="18" charset="2"/>
              </a:rPr>
              <a:t></a:t>
            </a:r>
            <a:r>
              <a:rPr lang="en-GB" b="0" kern="0" dirty="0" smtClean="0"/>
              <a:t>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)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5908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5638800" y="6172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876800" y="5486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2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562600" y="4724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62484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lang="en-US" sz="1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3" name="Straight Connector 12"/>
          <p:cNvCxnSpPr>
            <a:stCxn id="13" idx="5"/>
            <a:endCxn id="14" idx="1"/>
          </p:cNvCxnSpPr>
          <p:nvPr/>
        </p:nvCxnSpPr>
        <p:spPr bwMode="auto">
          <a:xfrm rot="16200000" flipH="1">
            <a:off x="5925904" y="50115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Connector 13"/>
          <p:cNvCxnSpPr>
            <a:stCxn id="12" idx="6"/>
            <a:endCxn id="14" idx="2"/>
          </p:cNvCxnSpPr>
          <p:nvPr/>
        </p:nvCxnSpPr>
        <p:spPr bwMode="auto">
          <a:xfrm flipV="1">
            <a:off x="5257800" y="55245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5" name="Straight Connector 14"/>
          <p:cNvCxnSpPr>
            <a:endCxn id="14" idx="3"/>
          </p:cNvCxnSpPr>
          <p:nvPr/>
        </p:nvCxnSpPr>
        <p:spPr bwMode="auto">
          <a:xfrm rot="5400000" flipH="1" flipV="1">
            <a:off x="5867400" y="57354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" name="Straight Connector 15"/>
          <p:cNvCxnSpPr>
            <a:stCxn id="10" idx="7"/>
          </p:cNvCxnSpPr>
          <p:nvPr/>
        </p:nvCxnSpPr>
        <p:spPr bwMode="auto">
          <a:xfrm rot="5400000" flipH="1" flipV="1">
            <a:off x="3030304" y="51435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6"/>
          </p:cNvCxnSpPr>
          <p:nvPr/>
        </p:nvCxnSpPr>
        <p:spPr bwMode="auto">
          <a:xfrm>
            <a:off x="2971800" y="55245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5"/>
          </p:cNvCxnSpPr>
          <p:nvPr/>
        </p:nvCxnSpPr>
        <p:spPr bwMode="auto">
          <a:xfrm rot="16200000" flipH="1">
            <a:off x="3030304" y="55449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05200" y="4876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05950" y="5376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38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57800" y="47244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54022" y="5181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34000" y="60930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383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7" grpId="0" build="p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  <p:bldP spid="21" grpId="0"/>
      <p:bldP spid="24" grpId="0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9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905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3124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3048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98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676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3276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4267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572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79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724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624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605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2247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2019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3276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833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643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390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4000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824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924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595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5310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5252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5353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610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Visualizing Parallel BFS</a:t>
            </a:r>
          </a:p>
        </p:txBody>
      </p:sp>
    </p:spTree>
    <p:extLst>
      <p:ext uri="{BB962C8B-B14F-4D97-AF65-F5344CB8AC3E}">
        <p14:creationId xmlns:p14="http://schemas.microsoft.com/office/powerpoint/2010/main" val="1327717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Intuition to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representation: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Key: node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distance from start),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list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Initialization: for all nodes except for start node,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</a:t>
            </a:r>
            <a:r>
              <a:rPr lang="en-GB" sz="2000" dirty="0">
                <a:solidFill>
                  <a:srgbClr val="0070C0"/>
                </a:solidFill>
                <a:sym typeface="Symbol"/>
              </a:rPr>
              <a:t>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Mapper: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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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adjacency list: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Remember to also emit distance to yourself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Sort/Shuffle: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499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Groups distances by reachable nodes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086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Reducer: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67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Selects minimum distance path for each reachable node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Additional bookkeeping needed to keep track of actual path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71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graph structure: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Problem: Where did the adjacency list go?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Solution: mapper emits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adjacency list) as well</a:t>
            </a:r>
          </a:p>
        </p:txBody>
      </p:sp>
      <p:sp>
        <p:nvSpPr>
          <p:cNvPr id="4" name="TextBox 3"/>
          <p:cNvSpPr txBox="1"/>
          <p:nvPr/>
        </p:nvSpPr>
        <p:spPr>
          <a:xfrm rot="20517061">
            <a:off x="5655488" y="4767590"/>
            <a:ext cx="26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Ugh! This is ugly!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Multiple Iterations Needed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MapReduce iteration advances the “frontier” by one 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Subsequent iterations include more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reachable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nodes as frontier expands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iterations are needed to explore entire graph</a:t>
            </a:r>
          </a:p>
        </p:txBody>
      </p:sp>
    </p:spTree>
    <p:extLst>
      <p:ext uri="{BB962C8B-B14F-4D97-AF65-F5344CB8AC3E}">
        <p14:creationId xmlns:p14="http://schemas.microsoft.com/office/powerpoint/2010/main" val="1960988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</a:t>
            </a:r>
            <a:r>
              <a:rPr lang="en-US" sz="1000" b="0" dirty="0" err="1" smtClean="0">
                <a:solidFill>
                  <a:schemeClr val="bg1"/>
                </a:solidFill>
              </a:rPr>
              <a:t>Königsberg</a:t>
            </a:r>
            <a:r>
              <a:rPr lang="en-US" sz="1000" b="0" dirty="0" smtClean="0">
                <a:solidFill>
                  <a:schemeClr val="bg1"/>
                </a:solidFill>
              </a:rPr>
              <a:t>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15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BFS Pseudo-Code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219200"/>
            <a:ext cx="7924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map(id: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Long,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n: Node)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n)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d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n.distance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emit(id, d)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(m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n.adjacenyList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emit(m, d+1)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reduce(id: Long, objects: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[Object])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min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 infinity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n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 null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(d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objects)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if (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isNode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(d))    n = d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else if d &lt; min   min = d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n.distance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= min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emit(id, n)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71850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needed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in parallel 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981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we’ve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found the shortest path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649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does it have to do with</a:t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six degrees of separation?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equal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21978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37274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67200" y="30416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267200" y="1593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8" name="Can 7"/>
          <p:cNvSpPr/>
          <p:nvPr/>
        </p:nvSpPr>
        <p:spPr bwMode="auto">
          <a:xfrm>
            <a:off x="4267200" y="5022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9" name="Straight Arrow Connector 8"/>
          <p:cNvCxnSpPr>
            <a:stCxn id="7" idx="3"/>
            <a:endCxn id="6" idx="0"/>
          </p:cNvCxnSpPr>
          <p:nvPr/>
        </p:nvCxnSpPr>
        <p:spPr bwMode="auto">
          <a:xfrm>
            <a:off x="4838700" y="23558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1"/>
          </p:cNvCxnSpPr>
          <p:nvPr/>
        </p:nvCxnSpPr>
        <p:spPr bwMode="auto">
          <a:xfrm>
            <a:off x="4838700" y="43370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3"/>
            <a:endCxn id="6" idx="0"/>
          </p:cNvCxnSpPr>
          <p:nvPr/>
        </p:nvCxnSpPr>
        <p:spPr bwMode="auto">
          <a:xfrm rot="5400000" flipH="1">
            <a:off x="3467100" y="4413250"/>
            <a:ext cx="2743200" cy="12700"/>
          </a:xfrm>
          <a:prstGeom prst="bentConnector5">
            <a:avLst>
              <a:gd name="adj1" fmla="val -17696"/>
              <a:gd name="adj2" fmla="val 14390520"/>
              <a:gd name="adj3" fmla="val 11509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39624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Implementation Practicalities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64148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Comparison to Dijkstra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is more efficient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step, only pursues edges from minimum-cost path inside frontier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explores all paths in parallel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Lots of “waste”</a:t>
            </a:r>
          </a:p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Useful work is only done at the “frontier”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Why can’t we do better using MapReduce?</a:t>
            </a:r>
          </a:p>
        </p:txBody>
      </p:sp>
    </p:spTree>
    <p:extLst>
      <p:ext uri="{BB962C8B-B14F-4D97-AF65-F5344CB8AC3E}">
        <p14:creationId xmlns:p14="http://schemas.microsoft.com/office/powerpoint/2010/main" val="1627006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Source: Weighted Edges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 add positive weights to the edges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change: add weight w for each edge in adjacency list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change: add weight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for each edge in adjacency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In mapper,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+ </a:t>
            </a:r>
            <a:r>
              <a:rPr lang="en-GB" sz="2000" b="0" i="1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lang="en-GB" sz="2000" b="0" i="1" baseline="-2500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) instead of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 for each node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That’s it?</a:t>
            </a:r>
          </a:p>
        </p:txBody>
      </p:sp>
    </p:spTree>
    <p:extLst>
      <p:ext uri="{BB962C8B-B14F-4D97-AF65-F5344CB8AC3E}">
        <p14:creationId xmlns:p14="http://schemas.microsoft.com/office/powerpoint/2010/main" val="1743170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517061">
            <a:off x="5752277" y="4287094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parallel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427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we’ve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found the shortest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8569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Complexities</a:t>
            </a:r>
          </a:p>
        </p:txBody>
      </p:sp>
    </p:spTree>
    <p:extLst>
      <p:ext uri="{BB962C8B-B14F-4D97-AF65-F5344CB8AC3E}">
        <p14:creationId xmlns:p14="http://schemas.microsoft.com/office/powerpoint/2010/main" val="3066533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parallel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443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6.1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2518"/>
            <a:ext cx="9144000" cy="21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</a:t>
            </a:r>
            <a:r>
              <a:rPr lang="en-US" sz="1000" b="0" dirty="0"/>
              <a:t>(Kaliningrad)</a:t>
            </a:r>
          </a:p>
        </p:txBody>
      </p:sp>
    </p:spTree>
    <p:extLst>
      <p:ext uri="{BB962C8B-B14F-4D97-AF65-F5344CB8AC3E}">
        <p14:creationId xmlns:p14="http://schemas.microsoft.com/office/powerpoint/2010/main" val="3317849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Some Graph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shortest paths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Routing Internet traffic and UPS trucks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minimum spanning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Telco laying down fiber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max flow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Airline scheduling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Identify “special” nodes and communities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343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Halting the spread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avian flu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800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Bipartite matching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81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match.com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Web ranking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01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PageRank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0523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makes graphs hard?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Irregular structure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514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data structures!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67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data access patterns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481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architectures!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8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62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optimizations!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0943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48497</TotalTime>
  <Words>1856</Words>
  <Application>Microsoft Macintosh PowerPoint</Application>
  <PresentationFormat>On-screen Show (4:3)</PresentationFormat>
  <Paragraphs>523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Andale Mono</vt:lpstr>
      <vt:lpstr>Arial Black</vt:lpstr>
      <vt:lpstr>Calibri</vt:lpstr>
      <vt:lpstr>Gill Sans</vt:lpstr>
      <vt:lpstr>Helvetica Neue</vt:lpstr>
      <vt:lpstr>Symbol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9110</cp:revision>
  <cp:lastPrinted>2018-02-01T02:40:25Z</cp:lastPrinted>
  <dcterms:created xsi:type="dcterms:W3CDTF">2012-08-31T06:36:49Z</dcterms:created>
  <dcterms:modified xsi:type="dcterms:W3CDTF">2018-02-06T02:06:35Z</dcterms:modified>
  <cp:category/>
</cp:coreProperties>
</file>